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58" r:id="rId2"/>
    <p:sldId id="276" r:id="rId3"/>
    <p:sldId id="279" r:id="rId4"/>
    <p:sldId id="280" r:id="rId5"/>
    <p:sldId id="270" r:id="rId6"/>
    <p:sldId id="271" r:id="rId7"/>
    <p:sldId id="272" r:id="rId8"/>
    <p:sldId id="273" r:id="rId9"/>
    <p:sldId id="274" r:id="rId10"/>
    <p:sldId id="281" r:id="rId11"/>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Twinkl" panose="020B0604020202020204" charset="0"/>
      <p:regular r:id="rId18"/>
    </p:embeddedFont>
    <p:embeddedFont>
      <p:font typeface="Sassoon Infant Rg" panose="02000503030000020003" charset="0"/>
      <p:regular r:id="rId19"/>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8F3FB"/>
    <a:srgbClr val="80C1EB"/>
    <a:srgbClr val="ACDDFC"/>
    <a:srgbClr val="21A6F9"/>
    <a:srgbClr val="1C1C1C"/>
    <a:srgbClr val="2898A8"/>
    <a:srgbClr val="FEFBDA"/>
    <a:srgbClr val="FFFFE1"/>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660"/>
  </p:normalViewPr>
  <p:slideViewPr>
    <p:cSldViewPr snapToGrid="0" showGuides="1">
      <p:cViewPr varScale="1">
        <p:scale>
          <a:sx n="50" d="100"/>
          <a:sy n="50" d="100"/>
        </p:scale>
        <p:origin x="1836" y="48"/>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20/03/2025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20/03/2025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33503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3549074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3" name="Content Placeholder 2"/>
          <p:cNvSpPr>
            <a:spLocks noGrp="1"/>
          </p:cNvSpPr>
          <p:nvPr>
            <p:ph idx="1" hasCustomPrompt="1"/>
          </p:nvPr>
        </p:nvSpPr>
        <p:spPr>
          <a:xfrm>
            <a:off x="457199" y="1513946"/>
            <a:ext cx="3295652" cy="4882092"/>
          </a:xfrm>
          <a:prstGeom prst="roundRect">
            <a:avLst>
              <a:gd name="adj" fmla="val 1874"/>
            </a:avLst>
          </a:prstGeom>
        </p:spPr>
        <p:txBody>
          <a:bodyP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Insert text here.</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3752850" y="4616560"/>
            <a:ext cx="2275417" cy="14667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Rectangle 8"/>
          <p:cNvSpPr/>
          <p:nvPr userDrawn="1"/>
        </p:nvSpPr>
        <p:spPr>
          <a:xfrm>
            <a:off x="3752850" y="3066910"/>
            <a:ext cx="2275417" cy="14601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11" name="Rectangle 10"/>
          <p:cNvSpPr/>
          <p:nvPr userDrawn="1"/>
        </p:nvSpPr>
        <p:spPr>
          <a:xfrm>
            <a:off x="3752850" y="1513945"/>
            <a:ext cx="2275417" cy="14634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3" name="Rectangle 22"/>
          <p:cNvSpPr/>
          <p:nvPr userDrawn="1"/>
        </p:nvSpPr>
        <p:spPr>
          <a:xfrm>
            <a:off x="6119282" y="4616560"/>
            <a:ext cx="2275417" cy="14667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4" name="Rectangle 23"/>
          <p:cNvSpPr/>
          <p:nvPr userDrawn="1"/>
        </p:nvSpPr>
        <p:spPr>
          <a:xfrm>
            <a:off x="6119282" y="3066910"/>
            <a:ext cx="2275417" cy="146011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25" name="Rectangle 24"/>
          <p:cNvSpPr/>
          <p:nvPr userDrawn="1"/>
        </p:nvSpPr>
        <p:spPr>
          <a:xfrm>
            <a:off x="6119282" y="1513945"/>
            <a:ext cx="2275417" cy="146342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extLst>
      <p:ext uri="{BB962C8B-B14F-4D97-AF65-F5344CB8AC3E}">
        <p14:creationId xmlns:p14="http://schemas.microsoft.com/office/powerpoint/2010/main" val="285688711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6"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Success Criteria</a:t>
            </a:r>
            <a:endParaRPr lang="en-US" sz="3600" dirty="0"/>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Aim</a:t>
            </a:r>
            <a:endParaRPr lang="en-US" sz="3600" dirty="0"/>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endParaRPr lang="en-GB" dirty="0" smtClean="0"/>
          </a:p>
          <a:p>
            <a:r>
              <a:rPr lang="en-GB" dirty="0" smtClean="0"/>
              <a:t>Statement 2</a:t>
            </a:r>
          </a:p>
          <a:p>
            <a:pPr lvl="1"/>
            <a:r>
              <a:rPr lang="en-GB" dirty="0" smtClean="0"/>
              <a:t>Sub statement</a:t>
            </a:r>
            <a:endParaRPr lang="en-GB" dirty="0"/>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endParaRPr lang="en-GB" dirty="0" smtClean="0"/>
          </a:p>
          <a:p>
            <a:r>
              <a:rPr lang="en-GB" dirty="0" smtClean="0"/>
              <a:t>Statement 2</a:t>
            </a:r>
          </a:p>
          <a:p>
            <a:pPr lvl="1"/>
            <a:r>
              <a:rPr lang="en-GB" dirty="0" smtClean="0"/>
              <a:t>Sub statement</a:t>
            </a:r>
            <a:endParaRPr lang="en-GB" dirty="0"/>
          </a:p>
        </p:txBody>
      </p:sp>
    </p:spTree>
    <p:extLst>
      <p:ext uri="{BB962C8B-B14F-4D97-AF65-F5344CB8AC3E}">
        <p14:creationId xmlns:p14="http://schemas.microsoft.com/office/powerpoint/2010/main" val="225752320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94B3148B-524E-4287-99F2-A63D5B899BB4}" type="datetimeFigureOut">
              <a:rPr lang="en-GB"/>
              <a:pPr>
                <a:defRPr/>
              </a:pPr>
              <a:t>20/03/2025</a:t>
            </a:fld>
            <a:endParaRPr lang="en-GB"/>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GB"/>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B4540DC-E7D7-4117-B274-EB57E7A7B7B1}" type="slidenum">
              <a:rPr lang="en-GB"/>
              <a:pPr>
                <a:defRPr/>
              </a:pPr>
              <a:t>‹#›</a:t>
            </a:fld>
            <a:endParaRPr lang="en-GB"/>
          </a:p>
        </p:txBody>
      </p:sp>
    </p:spTree>
    <p:extLst>
      <p:ext uri="{BB962C8B-B14F-4D97-AF65-F5344CB8AC3E}">
        <p14:creationId xmlns:p14="http://schemas.microsoft.com/office/powerpoint/2010/main" val="2859363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359532" y="1916832"/>
            <a:ext cx="837093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359532" y="332656"/>
            <a:ext cx="7344816" cy="1152128"/>
          </a:xfrm>
          <a:prstGeom prst="rect">
            <a:avLst/>
          </a:prstGeom>
        </p:spPr>
        <p:txBody>
          <a:bodyPr anchor="b" anchorCtr="0"/>
          <a:lstStyle>
            <a:lvl1pPr>
              <a:defRPr sz="3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204235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116003" y="2636912"/>
            <a:ext cx="6911996" cy="3168352"/>
          </a:xfrm>
          <a:prstGeom prst="rect">
            <a:avLst/>
          </a:prstGeom>
        </p:spPr>
        <p:txBody>
          <a:bodyPr anchor="ctr" anchorCtr="0"/>
          <a:lstStyle>
            <a:lvl1pPr marL="0" indent="0" algn="ctr">
              <a:lnSpc>
                <a:spcPct val="120000"/>
              </a:lnSpc>
              <a:buNone/>
              <a:defRPr sz="1950" b="1">
                <a:solidFill>
                  <a:schemeClr val="bg1"/>
                </a:solidFill>
              </a:defRPr>
            </a:lvl1pPr>
            <a:lvl2pPr marL="342900" indent="0" algn="ctr">
              <a:buNone/>
              <a:defRPr sz="1650" b="1"/>
            </a:lvl2pPr>
            <a:lvl3pPr marL="685800" indent="0" algn="ctr">
              <a:buNone/>
              <a:defRPr sz="1650" b="1"/>
            </a:lvl3pPr>
            <a:lvl4pPr marL="1028700" indent="0" algn="ctr">
              <a:buNone/>
              <a:defRPr sz="1650" b="1"/>
            </a:lvl4pPr>
            <a:lvl5pPr marL="1371600" indent="0" algn="ctr">
              <a:buNone/>
              <a:defRPr sz="165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359532" y="1916833"/>
            <a:ext cx="594066"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8136396" y="5805265"/>
            <a:ext cx="594066" cy="582685"/>
          </a:xfrm>
          <a:prstGeom prst="rect">
            <a:avLst/>
          </a:prstGeom>
        </p:spPr>
      </p:pic>
    </p:spTree>
    <p:extLst>
      <p:ext uri="{BB962C8B-B14F-4D97-AF65-F5344CB8AC3E}">
        <p14:creationId xmlns:p14="http://schemas.microsoft.com/office/powerpoint/2010/main" val="42014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3" name="Content Placeholder 2"/>
          <p:cNvSpPr>
            <a:spLocks noGrp="1"/>
          </p:cNvSpPr>
          <p:nvPr>
            <p:ph idx="1"/>
          </p:nvPr>
        </p:nvSpPr>
        <p:spPr>
          <a:xfrm>
            <a:off x="457198" y="1513945"/>
            <a:ext cx="8220075" cy="4882093"/>
          </a:xfrm>
          <a:prstGeom prst="roundRect">
            <a:avLst>
              <a:gd name="adj" fmla="val 1874"/>
            </a:avLst>
          </a:prstGeom>
        </p:spPr>
        <p:txBody>
          <a:bodyP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755650" y="1513944"/>
            <a:ext cx="7632700" cy="457888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grpSp>
        <p:nvGrpSpPr>
          <p:cNvPr id="2" name="Group 1"/>
          <p:cNvGrpSpPr/>
          <p:nvPr userDrawn="1"/>
        </p:nvGrpSpPr>
        <p:grpSpPr>
          <a:xfrm>
            <a:off x="4002736" y="1721798"/>
            <a:ext cx="4189074" cy="4163173"/>
            <a:chOff x="4002736" y="1701428"/>
            <a:chExt cx="4189074" cy="4163173"/>
          </a:xfrm>
        </p:grpSpPr>
        <p:sp>
          <p:nvSpPr>
            <p:cNvPr id="9" name="Oval 8"/>
            <p:cNvSpPr/>
            <p:nvPr userDrawn="1"/>
          </p:nvSpPr>
          <p:spPr bwMode="auto">
            <a:xfrm>
              <a:off x="4002736" y="1735515"/>
              <a:ext cx="1998662"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smtClean="0">
                  <a:solidFill>
                    <a:schemeClr val="tx1"/>
                  </a:solidFill>
                </a:rPr>
                <a:t>Insert text or illustrations here.</a:t>
              </a:r>
            </a:p>
          </p:txBody>
        </p:sp>
        <p:sp>
          <p:nvSpPr>
            <p:cNvPr id="11" name="Oval 10"/>
            <p:cNvSpPr/>
            <p:nvPr userDrawn="1"/>
          </p:nvSpPr>
          <p:spPr bwMode="auto">
            <a:xfrm>
              <a:off x="6193147" y="1701428"/>
              <a:ext cx="1998663"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smtClean="0">
                  <a:solidFill>
                    <a:schemeClr val="tx1"/>
                  </a:solidFill>
                </a:rPr>
                <a:t>Insert text or illustrations here.</a:t>
              </a:r>
            </a:p>
          </p:txBody>
        </p:sp>
        <p:sp>
          <p:nvSpPr>
            <p:cNvPr id="12" name="Oval 11"/>
            <p:cNvSpPr/>
            <p:nvPr userDrawn="1"/>
          </p:nvSpPr>
          <p:spPr bwMode="auto">
            <a:xfrm>
              <a:off x="6193147" y="3860054"/>
              <a:ext cx="1997075"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smtClean="0">
                  <a:solidFill>
                    <a:schemeClr val="tx1"/>
                  </a:solidFill>
                </a:rPr>
                <a:t>Insert text or illustrations here.</a:t>
              </a:r>
            </a:p>
          </p:txBody>
        </p:sp>
        <p:sp>
          <p:nvSpPr>
            <p:cNvPr id="13" name="Oval 12"/>
            <p:cNvSpPr/>
            <p:nvPr userDrawn="1"/>
          </p:nvSpPr>
          <p:spPr bwMode="auto">
            <a:xfrm>
              <a:off x="4002736" y="3865939"/>
              <a:ext cx="1998663"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smtClean="0">
                  <a:solidFill>
                    <a:schemeClr val="tx1"/>
                  </a:solidFill>
                </a:rPr>
                <a:t>Insert text or illustrations here.</a:t>
              </a:r>
            </a:p>
          </p:txBody>
        </p:sp>
      </p:grpSp>
      <p:sp>
        <p:nvSpPr>
          <p:cNvPr id="14" name="Content Placeholder 2"/>
          <p:cNvSpPr>
            <a:spLocks noGrp="1"/>
          </p:cNvSpPr>
          <p:nvPr userDrawn="1">
            <p:ph idx="1" hasCustomPrompt="1"/>
          </p:nvPr>
        </p:nvSpPr>
        <p:spPr>
          <a:xfrm>
            <a:off x="755650" y="1513944"/>
            <a:ext cx="3048958"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Insert text or illustrations here.</a:t>
            </a:r>
          </a:p>
        </p:txBody>
      </p:sp>
    </p:spTree>
    <p:extLst>
      <p:ext uri="{BB962C8B-B14F-4D97-AF65-F5344CB8AC3E}">
        <p14:creationId xmlns:p14="http://schemas.microsoft.com/office/powerpoint/2010/main" val="2687576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60233" y="1513945"/>
            <a:ext cx="3691606" cy="457888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9" name="Rectangle 8"/>
          <p:cNvSpPr/>
          <p:nvPr userDrawn="1"/>
        </p:nvSpPr>
        <p:spPr bwMode="auto">
          <a:xfrm>
            <a:off x="750885" y="1513945"/>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1" name="Rectangle 10"/>
          <p:cNvSpPr/>
          <p:nvPr userDrawn="1"/>
        </p:nvSpPr>
        <p:spPr bwMode="auto">
          <a:xfrm>
            <a:off x="750885" y="2678233"/>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2" name="Rectangle 11"/>
          <p:cNvSpPr/>
          <p:nvPr userDrawn="1"/>
        </p:nvSpPr>
        <p:spPr bwMode="auto">
          <a:xfrm>
            <a:off x="750885" y="3842521"/>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3" name="Rectangle 12"/>
          <p:cNvSpPr/>
          <p:nvPr userDrawn="1"/>
        </p:nvSpPr>
        <p:spPr bwMode="auto">
          <a:xfrm>
            <a:off x="750885" y="5006809"/>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Tree>
    <p:extLst>
      <p:ext uri="{BB962C8B-B14F-4D97-AF65-F5344CB8AC3E}">
        <p14:creationId xmlns:p14="http://schemas.microsoft.com/office/powerpoint/2010/main" val="8061849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2895600" y="1513944"/>
            <a:ext cx="5492750"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9" name="Rectangle 8"/>
          <p:cNvSpPr/>
          <p:nvPr userDrawn="1"/>
        </p:nvSpPr>
        <p:spPr>
          <a:xfrm>
            <a:off x="755650"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1" name="Rectangle 10"/>
          <p:cNvSpPr/>
          <p:nvPr userDrawn="1"/>
        </p:nvSpPr>
        <p:spPr>
          <a:xfrm>
            <a:off x="755650" y="1513944"/>
            <a:ext cx="2036763"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smtClean="0">
                <a:solidFill>
                  <a:schemeClr val="tx1"/>
                </a:solidFill>
              </a:rPr>
              <a:t>Insert</a:t>
            </a:r>
            <a:r>
              <a:rPr lang="en-GB" baseline="0" dirty="0" smtClean="0">
                <a:solidFill>
                  <a:schemeClr val="tx1"/>
                </a:solidFill>
              </a:rPr>
              <a:t> text or illustrations here.</a:t>
            </a:r>
            <a:endParaRPr lang="en-GB" dirty="0">
              <a:solidFill>
                <a:schemeClr val="tx1"/>
              </a:solidFill>
            </a:endParaRPr>
          </a:p>
        </p:txBody>
      </p:sp>
    </p:spTree>
    <p:extLst>
      <p:ext uri="{BB962C8B-B14F-4D97-AF65-F5344CB8AC3E}">
        <p14:creationId xmlns:p14="http://schemas.microsoft.com/office/powerpoint/2010/main" val="38985678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755650" y="1513945"/>
            <a:ext cx="2852738" cy="457888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7" name="Rectangle 6"/>
          <p:cNvSpPr/>
          <p:nvPr userDrawn="1"/>
        </p:nvSpPr>
        <p:spPr>
          <a:xfrm>
            <a:off x="3683001" y="461427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2" name="Rectangle 11"/>
          <p:cNvSpPr/>
          <p:nvPr userDrawn="1"/>
        </p:nvSpPr>
        <p:spPr>
          <a:xfrm>
            <a:off x="3683001" y="1519198"/>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3" name="Rectangle 12"/>
          <p:cNvSpPr/>
          <p:nvPr userDrawn="1"/>
        </p:nvSpPr>
        <p:spPr>
          <a:xfrm>
            <a:off x="3683001" y="306673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Tree>
    <p:extLst>
      <p:ext uri="{BB962C8B-B14F-4D97-AF65-F5344CB8AC3E}">
        <p14:creationId xmlns:p14="http://schemas.microsoft.com/office/powerpoint/2010/main" val="4976229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12104" y="1513946"/>
            <a:ext cx="3776245" cy="28158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7" name="Rectangle 6"/>
          <p:cNvSpPr/>
          <p:nvPr userDrawn="1"/>
        </p:nvSpPr>
        <p:spPr>
          <a:xfrm>
            <a:off x="755650"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9" name="Rectangle 8"/>
          <p:cNvSpPr/>
          <p:nvPr userDrawn="1"/>
        </p:nvSpPr>
        <p:spPr>
          <a:xfrm>
            <a:off x="755650"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1" name="Rectangle 10"/>
          <p:cNvSpPr/>
          <p:nvPr userDrawn="1"/>
        </p:nvSpPr>
        <p:spPr>
          <a:xfrm>
            <a:off x="2683877"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Tree>
    <p:extLst>
      <p:ext uri="{BB962C8B-B14F-4D97-AF65-F5344CB8AC3E}">
        <p14:creationId xmlns:p14="http://schemas.microsoft.com/office/powerpoint/2010/main" val="16134843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3" name="Content Placeholder 2"/>
          <p:cNvSpPr>
            <a:spLocks noGrp="1"/>
          </p:cNvSpPr>
          <p:nvPr>
            <p:ph idx="1" hasCustomPrompt="1"/>
          </p:nvPr>
        </p:nvSpPr>
        <p:spPr>
          <a:xfrm>
            <a:off x="457198" y="1503759"/>
            <a:ext cx="8220075" cy="946946"/>
          </a:xfrm>
          <a:prstGeom prst="roundRect">
            <a:avLst>
              <a:gd name="adj" fmla="val 1874"/>
            </a:avLst>
          </a:prstGeom>
        </p:spPr>
        <p:txBody>
          <a:bodyPr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Insert text here.</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503238" y="2481263"/>
            <a:ext cx="8137525"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smtClean="0">
                <a:solidFill>
                  <a:schemeClr val="tx1"/>
                </a:solidFill>
              </a:rPr>
              <a:t>Insert text or illustrations</a:t>
            </a:r>
            <a:r>
              <a:rPr lang="en-GB" baseline="0" dirty="0" smtClean="0">
                <a:solidFill>
                  <a:schemeClr val="tx1"/>
                </a:solidFill>
              </a:rPr>
              <a:t> here.</a:t>
            </a:r>
            <a:endParaRPr lang="en-GB" dirty="0">
              <a:solidFill>
                <a:schemeClr val="tx1"/>
              </a:solidFill>
            </a:endParaRPr>
          </a:p>
        </p:txBody>
      </p:sp>
      <p:sp>
        <p:nvSpPr>
          <p:cNvPr id="9" name="Content Placeholder 2"/>
          <p:cNvSpPr>
            <a:spLocks noGrp="1"/>
          </p:cNvSpPr>
          <p:nvPr>
            <p:ph idx="10" hasCustomPrompt="1"/>
          </p:nvPr>
        </p:nvSpPr>
        <p:spPr>
          <a:xfrm>
            <a:off x="461962" y="5099446"/>
            <a:ext cx="8220075" cy="946946"/>
          </a:xfrm>
          <a:prstGeom prst="roundRect">
            <a:avLst>
              <a:gd name="adj" fmla="val 1874"/>
            </a:avLst>
          </a:prstGeom>
        </p:spPr>
        <p:txBody>
          <a:bodyPr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Insert text here.</a:t>
            </a:r>
          </a:p>
        </p:txBody>
      </p:sp>
    </p:spTree>
    <p:extLst>
      <p:ext uri="{BB962C8B-B14F-4D97-AF65-F5344CB8AC3E}">
        <p14:creationId xmlns:p14="http://schemas.microsoft.com/office/powerpoint/2010/main" val="24036067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18" name="Rounded Rectangle 17"/>
          <p:cNvSpPr/>
          <p:nvPr userDrawn="1"/>
        </p:nvSpPr>
        <p:spPr>
          <a:xfrm>
            <a:off x="760416"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Insert text or illustrations here.</a:t>
            </a:r>
            <a:endParaRPr lang="en-GB" dirty="0">
              <a:solidFill>
                <a:schemeClr val="tx1"/>
              </a:solidFill>
            </a:endParaRPr>
          </a:p>
        </p:txBody>
      </p:sp>
      <p:sp>
        <p:nvSpPr>
          <p:cNvPr id="19" name="Rounded Rectangle 18"/>
          <p:cNvSpPr/>
          <p:nvPr userDrawn="1"/>
        </p:nvSpPr>
        <p:spPr>
          <a:xfrm>
            <a:off x="3337553"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 text or illustrations here.</a:t>
            </a:r>
          </a:p>
        </p:txBody>
      </p:sp>
      <p:sp>
        <p:nvSpPr>
          <p:cNvPr id="20" name="Rounded Rectangle 19"/>
          <p:cNvSpPr/>
          <p:nvPr userDrawn="1"/>
        </p:nvSpPr>
        <p:spPr>
          <a:xfrm>
            <a:off x="5914690"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 text or illustrations here.</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ounded Rectangle 5"/>
          <p:cNvSpPr/>
          <p:nvPr userDrawn="1"/>
        </p:nvSpPr>
        <p:spPr>
          <a:xfrm>
            <a:off x="755650"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Insert text or illustrations here.</a:t>
            </a:r>
            <a:endParaRPr lang="en-GB" dirty="0">
              <a:solidFill>
                <a:schemeClr val="tx1"/>
              </a:solidFill>
            </a:endParaRPr>
          </a:p>
        </p:txBody>
      </p:sp>
      <p:sp>
        <p:nvSpPr>
          <p:cNvPr id="9" name="Rounded Rectangle 8"/>
          <p:cNvSpPr/>
          <p:nvPr userDrawn="1"/>
        </p:nvSpPr>
        <p:spPr>
          <a:xfrm>
            <a:off x="3332787"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 text or illustrations here.</a:t>
            </a:r>
          </a:p>
        </p:txBody>
      </p:sp>
      <p:sp>
        <p:nvSpPr>
          <p:cNvPr id="11" name="Rounded Rectangle 10"/>
          <p:cNvSpPr/>
          <p:nvPr userDrawn="1"/>
        </p:nvSpPr>
        <p:spPr>
          <a:xfrm>
            <a:off x="5909924"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 text or illustrations here.</a:t>
            </a:r>
          </a:p>
        </p:txBody>
      </p:sp>
      <p:sp>
        <p:nvSpPr>
          <p:cNvPr id="15" name="Content Placeholder 2"/>
          <p:cNvSpPr>
            <a:spLocks noGrp="1"/>
          </p:cNvSpPr>
          <p:nvPr>
            <p:ph idx="1" hasCustomPrompt="1"/>
          </p:nvPr>
        </p:nvSpPr>
        <p:spPr>
          <a:xfrm>
            <a:off x="457198" y="1500011"/>
            <a:ext cx="8220075" cy="967318"/>
          </a:xfrm>
          <a:prstGeom prst="roundRect">
            <a:avLst>
              <a:gd name="adj" fmla="val 1874"/>
            </a:avLst>
          </a:prstGeom>
        </p:spPr>
        <p:txBody>
          <a:bodyPr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Insert text here.</a:t>
            </a:r>
          </a:p>
        </p:txBody>
      </p:sp>
    </p:spTree>
    <p:extLst>
      <p:ext uri="{BB962C8B-B14F-4D97-AF65-F5344CB8AC3E}">
        <p14:creationId xmlns:p14="http://schemas.microsoft.com/office/powerpoint/2010/main" val="41114932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1" r:id="rId4"/>
    <p:sldLayoutId id="2147483667" r:id="rId5"/>
    <p:sldLayoutId id="2147483668" r:id="rId6"/>
    <p:sldLayoutId id="2147483669" r:id="rId7"/>
    <p:sldLayoutId id="2147483670" r:id="rId8"/>
    <p:sldLayoutId id="2147483673" r:id="rId9"/>
    <p:sldLayoutId id="2147483674" r:id="rId10"/>
    <p:sldLayoutId id="2147483663" r:id="rId11"/>
    <p:sldLayoutId id="2147483666" r:id="rId12"/>
    <p:sldLayoutId id="2147483675" r:id="rId13"/>
    <p:sldLayoutId id="2147483678" r:id="rId14"/>
    <p:sldLayoutId id="2147483679"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gov.uk/government/collections/national-curriculum-assessments-past-test-materials"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338" y="2409031"/>
            <a:ext cx="8315325" cy="1277938"/>
          </a:xfrm>
          <a:prstGeom prst="rect">
            <a:avLst/>
          </a:pr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288000" anchor="ctr"/>
          <a:lstStyle/>
          <a:p>
            <a:pPr algn="ctr">
              <a:defRPr/>
            </a:pPr>
            <a:r>
              <a:rPr lang="en-GB" altLang="en-US" sz="5000" b="1" dirty="0" smtClean="0">
                <a:solidFill>
                  <a:schemeClr val="accent6"/>
                </a:solidFill>
                <a:latin typeface="Twinkl" panose="02000000000000000000" pitchFamily="2" charset="0"/>
              </a:rPr>
              <a:t>Phonics Screening Check</a:t>
            </a:r>
            <a:endParaRPr lang="en-GB" altLang="en-US" sz="5000" b="1" dirty="0">
              <a:solidFill>
                <a:schemeClr val="accent6"/>
              </a:solidFill>
              <a:latin typeface="Twinkl" panose="02000000000000000000" pitchFamily="2" charset="0"/>
            </a:endParaRPr>
          </a:p>
          <a:p>
            <a:pPr algn="ctr">
              <a:defRPr/>
            </a:pPr>
            <a:endParaRPr lang="en-GB" dirty="0">
              <a:latin typeface="Twinkl" panose="02000000000000000000" pitchFamily="2" charset="0"/>
            </a:endParaRPr>
          </a:p>
        </p:txBody>
      </p:sp>
      <p:sp>
        <p:nvSpPr>
          <p:cNvPr id="6" name="Rectangle 2"/>
          <p:cNvSpPr>
            <a:spLocks noChangeArrowheads="1"/>
          </p:cNvSpPr>
          <p:nvPr/>
        </p:nvSpPr>
        <p:spPr bwMode="auto">
          <a:xfrm>
            <a:off x="2702738" y="4256088"/>
            <a:ext cx="373852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200" dirty="0">
                <a:solidFill>
                  <a:schemeClr val="tx2"/>
                </a:solidFill>
                <a:latin typeface="Twinkl" panose="02000000000000000000" pitchFamily="2" charset="0"/>
              </a:rPr>
              <a:t>A </a:t>
            </a:r>
            <a:r>
              <a:rPr lang="en-GB" altLang="en-US" sz="3200" dirty="0" smtClean="0">
                <a:solidFill>
                  <a:schemeClr val="tx2"/>
                </a:solidFill>
                <a:latin typeface="Twinkl" panose="02000000000000000000" pitchFamily="2" charset="0"/>
              </a:rPr>
              <a:t>Guide for Parents</a:t>
            </a:r>
            <a:endParaRPr lang="en-GB" altLang="en-US" sz="3200" dirty="0">
              <a:solidFill>
                <a:schemeClr val="tx2"/>
              </a:solidFill>
              <a:latin typeface="Twinkl" panose="02000000000000000000" pitchFamily="2" charset="0"/>
            </a:endParaRPr>
          </a:p>
        </p:txBody>
      </p:sp>
      <p:sp>
        <p:nvSpPr>
          <p:cNvPr id="7" name="Rectangle 2"/>
          <p:cNvSpPr>
            <a:spLocks noChangeArrowheads="1"/>
          </p:cNvSpPr>
          <p:nvPr/>
        </p:nvSpPr>
        <p:spPr bwMode="auto">
          <a:xfrm>
            <a:off x="3093069" y="1335858"/>
            <a:ext cx="295786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5400" dirty="0" smtClean="0">
                <a:solidFill>
                  <a:schemeClr val="accent6"/>
                </a:solidFill>
                <a:latin typeface="Twinkl" panose="02000000000000000000" pitchFamily="2" charset="0"/>
              </a:rPr>
              <a:t>Year One</a:t>
            </a:r>
            <a:endParaRPr lang="en-GB" altLang="en-US" sz="5400" dirty="0">
              <a:solidFill>
                <a:schemeClr val="accent6"/>
              </a:solidFill>
              <a:latin typeface="Twinkl" panose="02000000000000000000" pitchFamily="2" charset="0"/>
            </a:endParaRPr>
          </a:p>
        </p:txBody>
      </p:sp>
      <p:pic>
        <p:nvPicPr>
          <p:cNvPr id="3" name="Picture 2"/>
          <p:cNvPicPr>
            <a:picLocks noChangeAspect="1"/>
          </p:cNvPicPr>
          <p:nvPr/>
        </p:nvPicPr>
        <p:blipFill>
          <a:blip r:embed="rId2"/>
          <a:stretch>
            <a:fillRect/>
          </a:stretch>
        </p:blipFill>
        <p:spPr>
          <a:xfrm>
            <a:off x="6781642" y="3549440"/>
            <a:ext cx="2019300" cy="2857500"/>
          </a:xfrm>
          <a:prstGeom prst="rect">
            <a:avLst/>
          </a:prstGeom>
        </p:spPr>
      </p:pic>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3450" y="3922713"/>
            <a:ext cx="7772400" cy="2387600"/>
          </a:xfrm>
        </p:spPr>
        <p:txBody>
          <a:bodyPr>
            <a:normAutofit fontScale="90000"/>
          </a:bodyPr>
          <a:lstStyle/>
          <a:p>
            <a:r>
              <a:rPr lang="en-GB" dirty="0" smtClean="0">
                <a:solidFill>
                  <a:schemeClr val="accent6">
                    <a:lumMod val="50000"/>
                  </a:schemeClr>
                </a:solidFill>
                <a:latin typeface="Twinkl" panose="02000000000000000000" pitchFamily="2" charset="0"/>
              </a:rPr>
              <a:t>Any questions</a:t>
            </a:r>
            <a:r>
              <a:rPr lang="en-GB" dirty="0" smtClean="0">
                <a:solidFill>
                  <a:schemeClr val="accent6">
                    <a:lumMod val="50000"/>
                  </a:schemeClr>
                </a:solidFill>
                <a:latin typeface="Twinkl" panose="02000000000000000000" pitchFamily="2" charset="0"/>
              </a:rPr>
              <a:t>?</a:t>
            </a:r>
            <a:br>
              <a:rPr lang="en-GB" dirty="0" smtClean="0">
                <a:solidFill>
                  <a:schemeClr val="accent6">
                    <a:lumMod val="50000"/>
                  </a:schemeClr>
                </a:solidFill>
                <a:latin typeface="Twinkl" panose="02000000000000000000" pitchFamily="2" charset="0"/>
              </a:rPr>
            </a:br>
            <a:r>
              <a:rPr lang="en-GB" dirty="0">
                <a:solidFill>
                  <a:schemeClr val="accent6">
                    <a:lumMod val="50000"/>
                  </a:schemeClr>
                </a:solidFill>
                <a:latin typeface="Twinkl" panose="02000000000000000000" pitchFamily="2" charset="0"/>
              </a:rPr>
              <a:t/>
            </a:r>
            <a:br>
              <a:rPr lang="en-GB" dirty="0">
                <a:solidFill>
                  <a:schemeClr val="accent6">
                    <a:lumMod val="50000"/>
                  </a:schemeClr>
                </a:solidFill>
                <a:latin typeface="Twinkl" panose="02000000000000000000" pitchFamily="2" charset="0"/>
              </a:rPr>
            </a:br>
            <a:r>
              <a:rPr lang="en-GB" dirty="0" smtClean="0">
                <a:solidFill>
                  <a:schemeClr val="accent6">
                    <a:lumMod val="50000"/>
                  </a:schemeClr>
                </a:solidFill>
                <a:latin typeface="Twinkl" panose="02000000000000000000" pitchFamily="2" charset="0"/>
              </a:rPr>
              <a:t/>
            </a:r>
            <a:br>
              <a:rPr lang="en-GB" dirty="0" smtClean="0">
                <a:solidFill>
                  <a:schemeClr val="accent6">
                    <a:lumMod val="50000"/>
                  </a:schemeClr>
                </a:solidFill>
                <a:latin typeface="Twinkl" panose="02000000000000000000" pitchFamily="2" charset="0"/>
              </a:rPr>
            </a:br>
            <a:r>
              <a:rPr lang="en-GB" dirty="0">
                <a:solidFill>
                  <a:schemeClr val="accent6">
                    <a:lumMod val="50000"/>
                  </a:schemeClr>
                </a:solidFill>
                <a:latin typeface="Twinkl" panose="02000000000000000000" pitchFamily="2" charset="0"/>
              </a:rPr>
              <a:t/>
            </a:r>
            <a:br>
              <a:rPr lang="en-GB" dirty="0">
                <a:solidFill>
                  <a:schemeClr val="accent6">
                    <a:lumMod val="50000"/>
                  </a:schemeClr>
                </a:solidFill>
                <a:latin typeface="Twinkl" panose="02000000000000000000" pitchFamily="2" charset="0"/>
              </a:rPr>
            </a:br>
            <a:r>
              <a:rPr lang="en-GB" dirty="0" smtClean="0">
                <a:solidFill>
                  <a:schemeClr val="accent6">
                    <a:lumMod val="50000"/>
                  </a:schemeClr>
                </a:solidFill>
                <a:latin typeface="Twinkl" panose="02000000000000000000" pitchFamily="2" charset="0"/>
              </a:rPr>
              <a:t/>
            </a:r>
            <a:br>
              <a:rPr lang="en-GB" dirty="0" smtClean="0">
                <a:solidFill>
                  <a:schemeClr val="accent6">
                    <a:lumMod val="50000"/>
                  </a:schemeClr>
                </a:solidFill>
                <a:latin typeface="Twinkl" panose="02000000000000000000" pitchFamily="2" charset="0"/>
              </a:rPr>
            </a:br>
            <a:r>
              <a:rPr lang="en-GB" sz="4400" dirty="0" smtClean="0">
                <a:solidFill>
                  <a:schemeClr val="accent6">
                    <a:lumMod val="50000"/>
                  </a:schemeClr>
                </a:solidFill>
                <a:latin typeface="Twinkl" panose="02000000000000000000" pitchFamily="2" charset="0"/>
              </a:rPr>
              <a:t>Link to past </a:t>
            </a:r>
            <a:r>
              <a:rPr lang="en-GB" sz="4400" dirty="0">
                <a:solidFill>
                  <a:schemeClr val="accent6">
                    <a:lumMod val="50000"/>
                  </a:schemeClr>
                </a:solidFill>
                <a:latin typeface="Twinkl" panose="02000000000000000000" pitchFamily="2" charset="0"/>
              </a:rPr>
              <a:t>papers:</a:t>
            </a:r>
            <a:br>
              <a:rPr lang="en-GB" sz="4400" dirty="0">
                <a:solidFill>
                  <a:schemeClr val="accent6">
                    <a:lumMod val="50000"/>
                  </a:schemeClr>
                </a:solidFill>
                <a:latin typeface="Twinkl" panose="02000000000000000000" pitchFamily="2" charset="0"/>
              </a:rPr>
            </a:br>
            <a:r>
              <a:rPr lang="en-GB" sz="4400" dirty="0" smtClean="0">
                <a:solidFill>
                  <a:schemeClr val="accent6">
                    <a:lumMod val="50000"/>
                  </a:schemeClr>
                </a:solidFill>
                <a:latin typeface="Twinkl" panose="02000000000000000000" pitchFamily="2" charset="0"/>
              </a:rPr>
              <a:t/>
            </a:r>
            <a:br>
              <a:rPr lang="en-GB" sz="4400" dirty="0" smtClean="0">
                <a:solidFill>
                  <a:schemeClr val="accent6">
                    <a:lumMod val="50000"/>
                  </a:schemeClr>
                </a:solidFill>
                <a:latin typeface="Twinkl" panose="02000000000000000000" pitchFamily="2" charset="0"/>
              </a:rPr>
            </a:br>
            <a:r>
              <a:rPr lang="en-GB" sz="4400" dirty="0">
                <a:solidFill>
                  <a:schemeClr val="accent6">
                    <a:lumMod val="50000"/>
                  </a:schemeClr>
                </a:solidFill>
                <a:latin typeface="Twinkl" panose="02000000000000000000" pitchFamily="2" charset="0"/>
              </a:rPr>
              <a:t/>
            </a:r>
            <a:br>
              <a:rPr lang="en-GB" sz="4400" dirty="0">
                <a:solidFill>
                  <a:schemeClr val="accent6">
                    <a:lumMod val="50000"/>
                  </a:schemeClr>
                </a:solidFill>
                <a:latin typeface="Twinkl" panose="02000000000000000000" pitchFamily="2" charset="0"/>
              </a:rPr>
            </a:br>
            <a:r>
              <a:rPr lang="en-GB" sz="4400" dirty="0" smtClean="0">
                <a:solidFill>
                  <a:schemeClr val="accent6">
                    <a:lumMod val="50000"/>
                  </a:schemeClr>
                </a:solidFill>
                <a:latin typeface="Twinkl" panose="02000000000000000000" pitchFamily="2" charset="0"/>
              </a:rPr>
              <a:t/>
            </a:r>
            <a:br>
              <a:rPr lang="en-GB" sz="4400" dirty="0" smtClean="0">
                <a:solidFill>
                  <a:schemeClr val="accent6">
                    <a:lumMod val="50000"/>
                  </a:schemeClr>
                </a:solidFill>
                <a:latin typeface="Twinkl" panose="02000000000000000000" pitchFamily="2" charset="0"/>
              </a:rPr>
            </a:br>
            <a:r>
              <a:rPr lang="en-GB" sz="4400" dirty="0" smtClean="0">
                <a:solidFill>
                  <a:schemeClr val="accent6">
                    <a:lumMod val="50000"/>
                  </a:schemeClr>
                </a:solidFill>
                <a:latin typeface="Twinkl" panose="02000000000000000000" pitchFamily="2" charset="0"/>
                <a:hlinkClick r:id="rId2"/>
              </a:rPr>
              <a:t>https</a:t>
            </a:r>
            <a:r>
              <a:rPr lang="en-GB" sz="4400" dirty="0">
                <a:solidFill>
                  <a:schemeClr val="accent6">
                    <a:lumMod val="50000"/>
                  </a:schemeClr>
                </a:solidFill>
                <a:latin typeface="Twinkl" panose="02000000000000000000" pitchFamily="2" charset="0"/>
                <a:hlinkClick r:id="rId2"/>
              </a:rPr>
              <a:t>://</a:t>
            </a:r>
            <a:r>
              <a:rPr lang="en-GB" sz="4400" dirty="0" smtClean="0">
                <a:solidFill>
                  <a:schemeClr val="accent6">
                    <a:lumMod val="50000"/>
                  </a:schemeClr>
                </a:solidFill>
                <a:latin typeface="Twinkl" panose="02000000000000000000" pitchFamily="2" charset="0"/>
                <a:hlinkClick r:id="rId2"/>
              </a:rPr>
              <a:t>www.gov.uk/government/collections/national-curriculum-assessments-past-test-materials</a:t>
            </a:r>
            <a:r>
              <a:rPr lang="en-GB" sz="4400" dirty="0" smtClean="0">
                <a:solidFill>
                  <a:schemeClr val="accent6">
                    <a:lumMod val="50000"/>
                  </a:schemeClr>
                </a:solidFill>
                <a:latin typeface="Twinkl" panose="02000000000000000000" pitchFamily="2" charset="0"/>
              </a:rPr>
              <a:t> </a:t>
            </a:r>
            <a:endParaRPr lang="en-GB" sz="4400" dirty="0">
              <a:solidFill>
                <a:schemeClr val="accent6">
                  <a:lumMod val="50000"/>
                </a:schemeClr>
              </a:solidFill>
              <a:latin typeface="Twinkl" panose="02000000000000000000" pitchFamily="2" charset="0"/>
            </a:endParaRPr>
          </a:p>
        </p:txBody>
      </p:sp>
    </p:spTree>
    <p:extLst>
      <p:ext uri="{BB962C8B-B14F-4D97-AF65-F5344CB8AC3E}">
        <p14:creationId xmlns:p14="http://schemas.microsoft.com/office/powerpoint/2010/main" val="4007641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6713" y="354013"/>
            <a:ext cx="8420100" cy="7159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Rectangle 1"/>
          <p:cNvSpPr/>
          <p:nvPr/>
        </p:nvSpPr>
        <p:spPr>
          <a:xfrm>
            <a:off x="353219" y="1177925"/>
            <a:ext cx="8429625" cy="532923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algn="just">
              <a:defRPr/>
            </a:pPr>
            <a:r>
              <a:rPr lang="en-GB" dirty="0">
                <a:solidFill>
                  <a:schemeClr val="bg2">
                    <a:lumMod val="10000"/>
                  </a:schemeClr>
                </a:solidFill>
                <a:latin typeface="Twinkl" panose="02000000000000000000" pitchFamily="2" charset="0"/>
              </a:rPr>
              <a:t>Children in Year 1 throughout the country will all be taking part in a phonics screening check during the same week in </a:t>
            </a:r>
            <a:r>
              <a:rPr lang="en-GB" dirty="0" smtClean="0">
                <a:solidFill>
                  <a:schemeClr val="bg2">
                    <a:lumMod val="10000"/>
                  </a:schemeClr>
                </a:solidFill>
                <a:latin typeface="Twinkl" panose="02000000000000000000" pitchFamily="2" charset="0"/>
              </a:rPr>
              <a:t>June (</a:t>
            </a:r>
            <a:r>
              <a:rPr lang="en-GB" dirty="0" err="1" smtClean="0">
                <a:solidFill>
                  <a:schemeClr val="bg2">
                    <a:lumMod val="10000"/>
                  </a:schemeClr>
                </a:solidFill>
                <a:latin typeface="Twinkl" panose="02000000000000000000" pitchFamily="2" charset="0"/>
              </a:rPr>
              <a:t>wc</a:t>
            </a:r>
            <a:r>
              <a:rPr lang="en-GB" dirty="0" smtClean="0">
                <a:solidFill>
                  <a:schemeClr val="bg2">
                    <a:lumMod val="10000"/>
                  </a:schemeClr>
                </a:solidFill>
                <a:latin typeface="Twinkl" panose="02000000000000000000" pitchFamily="2" charset="0"/>
              </a:rPr>
              <a:t> </a:t>
            </a:r>
            <a:r>
              <a:rPr lang="en-GB" dirty="0">
                <a:solidFill>
                  <a:schemeClr val="bg2">
                    <a:lumMod val="10000"/>
                  </a:schemeClr>
                </a:solidFill>
                <a:latin typeface="Twinkl" panose="02000000000000000000" pitchFamily="2" charset="0"/>
              </a:rPr>
              <a:t>9</a:t>
            </a:r>
            <a:r>
              <a:rPr lang="en-GB" baseline="30000" dirty="0" smtClean="0">
                <a:solidFill>
                  <a:schemeClr val="bg2">
                    <a:lumMod val="10000"/>
                  </a:schemeClr>
                </a:solidFill>
                <a:latin typeface="Twinkl" panose="02000000000000000000" pitchFamily="2" charset="0"/>
              </a:rPr>
              <a:t>th</a:t>
            </a:r>
            <a:r>
              <a:rPr lang="en-GB" dirty="0" smtClean="0">
                <a:solidFill>
                  <a:schemeClr val="bg2">
                    <a:lumMod val="10000"/>
                  </a:schemeClr>
                </a:solidFill>
                <a:latin typeface="Twinkl" panose="02000000000000000000" pitchFamily="2" charset="0"/>
              </a:rPr>
              <a:t> June). </a:t>
            </a:r>
            <a:r>
              <a:rPr lang="en-GB" dirty="0">
                <a:solidFill>
                  <a:schemeClr val="bg2">
                    <a:lumMod val="10000"/>
                  </a:schemeClr>
                </a:solidFill>
                <a:latin typeface="Twinkl" panose="02000000000000000000" pitchFamily="2" charset="0"/>
              </a:rPr>
              <a:t>Children in Year 2 will also take the check if they did not achieve the required result when in Year 1 or they have not taken the test before. </a:t>
            </a:r>
            <a:endParaRPr lang="en-GB" dirty="0" smtClean="0">
              <a:solidFill>
                <a:schemeClr val="bg2">
                  <a:lumMod val="10000"/>
                </a:schemeClr>
              </a:solidFill>
              <a:latin typeface="Twinkl" panose="02000000000000000000" pitchFamily="2" charset="0"/>
            </a:endParaRPr>
          </a:p>
          <a:p>
            <a:pPr algn="just">
              <a:defRPr/>
            </a:pPr>
            <a:endParaRPr lang="en-GB" dirty="0">
              <a:solidFill>
                <a:schemeClr val="bg2">
                  <a:lumMod val="10000"/>
                </a:schemeClr>
              </a:solidFill>
              <a:latin typeface="Twinkl" panose="02000000000000000000" pitchFamily="2" charset="0"/>
            </a:endParaRPr>
          </a:p>
          <a:p>
            <a:pPr algn="just">
              <a:defRPr/>
            </a:pPr>
            <a:r>
              <a:rPr lang="en-GB" dirty="0" smtClean="0">
                <a:solidFill>
                  <a:schemeClr val="bg2">
                    <a:lumMod val="10000"/>
                  </a:schemeClr>
                </a:solidFill>
                <a:latin typeface="Twinkl" panose="02000000000000000000" pitchFamily="2" charset="0"/>
              </a:rPr>
              <a:t>The </a:t>
            </a:r>
            <a:r>
              <a:rPr lang="en-GB" dirty="0">
                <a:solidFill>
                  <a:schemeClr val="bg2">
                    <a:lumMod val="10000"/>
                  </a:schemeClr>
                </a:solidFill>
                <a:latin typeface="Twinkl" panose="02000000000000000000" pitchFamily="2" charset="0"/>
              </a:rPr>
              <a:t>phonics screening check is designed to confirm whether individual children have </a:t>
            </a:r>
            <a:r>
              <a:rPr lang="en-GB" dirty="0" smtClean="0">
                <a:solidFill>
                  <a:schemeClr val="bg2">
                    <a:lumMod val="10000"/>
                  </a:schemeClr>
                </a:solidFill>
                <a:latin typeface="Twinkl" panose="02000000000000000000" pitchFamily="2" charset="0"/>
              </a:rPr>
              <a:t>learnt phonic </a:t>
            </a:r>
            <a:r>
              <a:rPr lang="en-GB" dirty="0">
                <a:solidFill>
                  <a:schemeClr val="bg2">
                    <a:lumMod val="10000"/>
                  </a:schemeClr>
                </a:solidFill>
                <a:latin typeface="Twinkl" panose="02000000000000000000" pitchFamily="2" charset="0"/>
              </a:rPr>
              <a:t>decoding and blending skills to an appropriate standard.</a:t>
            </a:r>
          </a:p>
        </p:txBody>
      </p:sp>
      <p:pic>
        <p:nvPicPr>
          <p:cNvPr id="4105"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3" y="6716713"/>
            <a:ext cx="582612" cy="84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3"/>
          <p:cNvSpPr>
            <a:spLocks noChangeArrowheads="1"/>
          </p:cNvSpPr>
          <p:nvPr/>
        </p:nvSpPr>
        <p:spPr bwMode="auto">
          <a:xfrm>
            <a:off x="407989" y="401638"/>
            <a:ext cx="8374856" cy="646331"/>
          </a:xfrm>
          <a:prstGeom prst="rect">
            <a:avLst/>
          </a:prstGeom>
          <a:noFill/>
          <a:ln w="38100">
            <a:noFill/>
            <a:prstDash val="dash"/>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600" dirty="0">
                <a:solidFill>
                  <a:schemeClr val="accent6"/>
                </a:solidFill>
                <a:latin typeface="Twinkl" panose="02000000000000000000" pitchFamily="2" charset="0"/>
              </a:rPr>
              <a:t>What is the Phonics Screening Check</a:t>
            </a:r>
            <a:r>
              <a:rPr lang="en-GB" altLang="en-US" sz="3600" dirty="0" smtClean="0">
                <a:solidFill>
                  <a:schemeClr val="accent6"/>
                </a:solidFill>
                <a:latin typeface="Twinkl" panose="02000000000000000000" pitchFamily="2" charset="0"/>
              </a:rPr>
              <a:t>?</a:t>
            </a:r>
            <a:endParaRPr lang="en-GB" altLang="en-US" sz="3600" dirty="0">
              <a:solidFill>
                <a:schemeClr val="accent6"/>
              </a:solidFill>
              <a:latin typeface="Twinkl" panose="02000000000000000000" pitchFamily="2"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82" y="3959741"/>
            <a:ext cx="1810341" cy="2463271"/>
          </a:xfrm>
          <a:prstGeom prst="rect">
            <a:avLst/>
          </a:prstGeom>
        </p:spPr>
      </p:pic>
    </p:spTree>
    <p:extLst>
      <p:ext uri="{BB962C8B-B14F-4D97-AF65-F5344CB8AC3E}">
        <p14:creationId xmlns:p14="http://schemas.microsoft.com/office/powerpoint/2010/main" val="3806007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359532" y="2294874"/>
            <a:ext cx="3294366" cy="3294366"/>
          </a:xfrm>
        </p:spPr>
        <p:txBody>
          <a:bodyPr vert="horz" lIns="68580" tIns="34290" rIns="68580" bIns="34290" rtlCol="0" anchor="ctr" anchorCtr="0">
            <a:normAutofit/>
          </a:bodyPr>
          <a:lstStyle/>
          <a:p>
            <a:pPr marL="0" indent="0">
              <a:lnSpc>
                <a:spcPct val="100000"/>
              </a:lnSpc>
              <a:buNone/>
            </a:pPr>
            <a:r>
              <a:rPr lang="en-GB" dirty="0">
                <a:latin typeface="Twinkl" panose="02000000000000000000" pitchFamily="2" charset="0"/>
              </a:rPr>
              <a:t>Our school has chosen </a:t>
            </a:r>
            <a:br>
              <a:rPr lang="en-GB" dirty="0">
                <a:latin typeface="Twinkl" panose="02000000000000000000" pitchFamily="2" charset="0"/>
              </a:rPr>
            </a:br>
            <a:r>
              <a:rPr lang="en-GB" i="1" dirty="0">
                <a:latin typeface="Twinkl" panose="02000000000000000000" pitchFamily="2" charset="0"/>
              </a:rPr>
              <a:t>Little </a:t>
            </a:r>
            <a:r>
              <a:rPr lang="en-GB" i="1" dirty="0" err="1">
                <a:latin typeface="Twinkl" panose="02000000000000000000" pitchFamily="2" charset="0"/>
              </a:rPr>
              <a:t>Wandle</a:t>
            </a:r>
            <a:r>
              <a:rPr lang="en-GB" i="1" dirty="0">
                <a:latin typeface="Twinkl" panose="02000000000000000000" pitchFamily="2" charset="0"/>
              </a:rPr>
              <a:t> Letters and Sounds Revised</a:t>
            </a:r>
            <a:r>
              <a:rPr lang="en-GB" dirty="0">
                <a:latin typeface="Twinkl" panose="02000000000000000000" pitchFamily="2" charset="0"/>
              </a:rPr>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359532" y="1106742"/>
            <a:ext cx="7344816" cy="864096"/>
          </a:xfrm>
        </p:spPr>
        <p:txBody>
          <a:bodyPr>
            <a:normAutofit fontScale="90000"/>
          </a:bodyPr>
          <a:lstStyle/>
          <a:p>
            <a:r>
              <a:rPr lang="en-GB" dirty="0">
                <a:latin typeface="Twinkl" panose="02000000000000000000" pitchFamily="2" charset="0"/>
              </a:rPr>
              <a:t>Little </a:t>
            </a:r>
            <a:r>
              <a:rPr lang="en-GB" dirty="0" err="1">
                <a:latin typeface="Twinkl" panose="02000000000000000000" pitchFamily="2" charset="0"/>
              </a:rPr>
              <a:t>Wandle</a:t>
            </a:r>
            <a:r>
              <a:rPr lang="en-GB" dirty="0">
                <a:latin typeface="Twinkl" panose="02000000000000000000" pitchFamily="2" charset="0"/>
              </a:rPr>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3833702" y="2294874"/>
            <a:ext cx="5077569" cy="3186354"/>
          </a:xfrm>
          <a:prstGeom prst="roundRect">
            <a:avLst>
              <a:gd name="adj" fmla="val 2638"/>
            </a:avLst>
          </a:prstGeom>
        </p:spPr>
      </p:pic>
    </p:spTree>
    <p:extLst>
      <p:ext uri="{BB962C8B-B14F-4D97-AF65-F5344CB8AC3E}">
        <p14:creationId xmlns:p14="http://schemas.microsoft.com/office/powerpoint/2010/main" val="220681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a:xfrm>
            <a:off x="-157918" y="1676665"/>
            <a:ext cx="9215995" cy="3168352"/>
          </a:xfrm>
        </p:spPr>
        <p:txBody>
          <a:bodyPr>
            <a:normAutofit fontScale="92500" lnSpcReduction="10000"/>
          </a:bodyPr>
          <a:lstStyle/>
          <a:p>
            <a:pPr marL="0" indent="0">
              <a:buNone/>
            </a:pPr>
            <a:r>
              <a:rPr lang="en-GB" sz="4000" dirty="0" smtClean="0">
                <a:solidFill>
                  <a:schemeClr val="tx1"/>
                </a:solidFill>
              </a:rPr>
              <a:t>“making </a:t>
            </a:r>
            <a:r>
              <a:rPr lang="en-GB" sz="4000" dirty="0">
                <a:solidFill>
                  <a:schemeClr val="tx1"/>
                </a:solidFill>
              </a:rPr>
              <a:t>connections between the sounds of our spoken words and the letters that are used to write them down</a:t>
            </a:r>
            <a:r>
              <a:rPr lang="en-GB" sz="4000" dirty="0" smtClean="0">
                <a:solidFill>
                  <a:schemeClr val="tx1"/>
                </a:solidFill>
              </a:rPr>
              <a:t>.”</a:t>
            </a:r>
            <a:endParaRPr lang="en-US" sz="4000" dirty="0">
              <a:solidFill>
                <a:schemeClr val="tx1"/>
              </a:solidFill>
            </a:endParaRPr>
          </a:p>
        </p:txBody>
      </p:sp>
      <p:sp>
        <p:nvSpPr>
          <p:cNvPr id="6" name="Title 2">
            <a:extLst>
              <a:ext uri="{FF2B5EF4-FFF2-40B4-BE49-F238E27FC236}">
                <a16:creationId xmlns:a16="http://schemas.microsoft.com/office/drawing/2014/main" id="{1A6EAF36-1C4D-2840-A444-995DE43561D5}"/>
              </a:ext>
            </a:extLst>
          </p:cNvPr>
          <p:cNvSpPr txBox="1">
            <a:spLocks/>
          </p:cNvSpPr>
          <p:nvPr/>
        </p:nvSpPr>
        <p:spPr>
          <a:xfrm>
            <a:off x="-1382568" y="1164515"/>
            <a:ext cx="11665296" cy="864096"/>
          </a:xfrm>
          <a:prstGeom prst="rect">
            <a:avLst/>
          </a:prstGeom>
          <a:noFill/>
          <a:ln w="25400">
            <a:noFill/>
          </a:ln>
        </p:spPr>
        <p:txBody>
          <a:bodyPr vert="horz" lIns="252000" tIns="252000" rIns="252000" bIns="252000" rtlCol="0" anchor="ctr" anchorCtr="1">
            <a:normAutofit fontScale="77500" lnSpcReduction="20000"/>
          </a:bodyPr>
          <a:lst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a:lstStyle>
          <a:p>
            <a:pPr algn="ctr"/>
            <a:r>
              <a:rPr lang="en-US" b="1" dirty="0" smtClean="0">
                <a:solidFill>
                  <a:schemeClr val="accent1"/>
                </a:solidFill>
                <a:latin typeface="Twinkl" panose="02000000000000000000" pitchFamily="2" charset="0"/>
              </a:rPr>
              <a:t>Phonics is:</a:t>
            </a:r>
            <a:endParaRPr lang="en-US" b="1" dirty="0">
              <a:solidFill>
                <a:schemeClr val="accent1"/>
              </a:solidFill>
              <a:latin typeface="Twinkl" panose="02000000000000000000" pitchFamily="2" charset="0"/>
            </a:endParaRPr>
          </a:p>
        </p:txBody>
      </p:sp>
    </p:spTree>
    <p:extLst>
      <p:ext uri="{BB962C8B-B14F-4D97-AF65-F5344CB8AC3E}">
        <p14:creationId xmlns:p14="http://schemas.microsoft.com/office/powerpoint/2010/main" val="100412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6713" y="354013"/>
            <a:ext cx="8420100" cy="7159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Rectangle 1"/>
          <p:cNvSpPr/>
          <p:nvPr/>
        </p:nvSpPr>
        <p:spPr>
          <a:xfrm>
            <a:off x="353219" y="1177925"/>
            <a:ext cx="8429625" cy="532923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algn="just">
              <a:defRPr/>
            </a:pPr>
            <a:r>
              <a:rPr lang="en-GB" dirty="0">
                <a:solidFill>
                  <a:schemeClr val="bg2">
                    <a:lumMod val="10000"/>
                  </a:schemeClr>
                </a:solidFill>
                <a:latin typeface="Twinkl" panose="02000000000000000000" pitchFamily="2" charset="0"/>
              </a:rPr>
              <a:t>The test contains 40 words. Each child will sit </a:t>
            </a:r>
            <a:r>
              <a:rPr lang="en-GB" dirty="0" smtClean="0">
                <a:solidFill>
                  <a:schemeClr val="bg2">
                    <a:lumMod val="10000"/>
                  </a:schemeClr>
                </a:solidFill>
                <a:latin typeface="Twinkl" panose="02000000000000000000" pitchFamily="2" charset="0"/>
              </a:rPr>
              <a:t>1:1 </a:t>
            </a:r>
            <a:r>
              <a:rPr lang="en-GB" dirty="0">
                <a:solidFill>
                  <a:schemeClr val="bg2">
                    <a:lumMod val="10000"/>
                  </a:schemeClr>
                </a:solidFill>
                <a:latin typeface="Twinkl" panose="02000000000000000000" pitchFamily="2" charset="0"/>
              </a:rPr>
              <a:t>and read each word aloud to </a:t>
            </a:r>
            <a:r>
              <a:rPr lang="en-GB" dirty="0" smtClean="0">
                <a:solidFill>
                  <a:schemeClr val="bg2">
                    <a:lumMod val="10000"/>
                  </a:schemeClr>
                </a:solidFill>
                <a:latin typeface="Twinkl" panose="02000000000000000000" pitchFamily="2" charset="0"/>
              </a:rPr>
              <a:t>their </a:t>
            </a:r>
            <a:r>
              <a:rPr lang="en-GB" dirty="0">
                <a:solidFill>
                  <a:schemeClr val="bg2">
                    <a:lumMod val="10000"/>
                  </a:schemeClr>
                </a:solidFill>
                <a:latin typeface="Twinkl" panose="02000000000000000000" pitchFamily="2" charset="0"/>
              </a:rPr>
              <a:t>teacher. The test will take approximately 10 minutes per child, although all children are different and will complete the check at their own pace. The list of words the children read is a combination of 20 real words and 20 </a:t>
            </a:r>
            <a:r>
              <a:rPr lang="en-GB" dirty="0" smtClean="0">
                <a:solidFill>
                  <a:schemeClr val="bg2">
                    <a:lumMod val="10000"/>
                  </a:schemeClr>
                </a:solidFill>
                <a:latin typeface="Twinkl" panose="02000000000000000000" pitchFamily="2" charset="0"/>
              </a:rPr>
              <a:t>alien </a:t>
            </a:r>
            <a:r>
              <a:rPr lang="en-GB" dirty="0">
                <a:solidFill>
                  <a:schemeClr val="bg2">
                    <a:lumMod val="10000"/>
                  </a:schemeClr>
                </a:solidFill>
                <a:latin typeface="Twinkl" panose="02000000000000000000" pitchFamily="2" charset="0"/>
              </a:rPr>
              <a:t>words (nonsense words).</a:t>
            </a:r>
          </a:p>
        </p:txBody>
      </p:sp>
      <p:pic>
        <p:nvPicPr>
          <p:cNvPr id="4105"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3" y="6716713"/>
            <a:ext cx="582612" cy="84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3"/>
          <p:cNvSpPr>
            <a:spLocks noChangeArrowheads="1"/>
          </p:cNvSpPr>
          <p:nvPr/>
        </p:nvSpPr>
        <p:spPr bwMode="auto">
          <a:xfrm>
            <a:off x="407988" y="401638"/>
            <a:ext cx="6825202" cy="646331"/>
          </a:xfrm>
          <a:prstGeom prst="rect">
            <a:avLst/>
          </a:prstGeom>
          <a:noFill/>
          <a:ln w="38100">
            <a:no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600" dirty="0">
                <a:solidFill>
                  <a:schemeClr val="accent6"/>
                </a:solidFill>
                <a:latin typeface="Twinkl" panose="02000000000000000000" pitchFamily="2" charset="0"/>
              </a:rPr>
              <a:t>What Happens During the Test?</a:t>
            </a:r>
          </a:p>
        </p:txBody>
      </p:sp>
      <p:pic>
        <p:nvPicPr>
          <p:cNvPr id="1026" name="Picture 2" descr="Year 1 Phonics Screening - St Joseph's Catholic Primary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380" y="2962672"/>
            <a:ext cx="4658377" cy="3393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680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6713" y="354013"/>
            <a:ext cx="8420100" cy="7159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Rectangle 1"/>
          <p:cNvSpPr/>
          <p:nvPr/>
        </p:nvSpPr>
        <p:spPr>
          <a:xfrm>
            <a:off x="353219" y="1177925"/>
            <a:ext cx="8429625" cy="532923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algn="just">
              <a:defRPr/>
            </a:pPr>
            <a:r>
              <a:rPr lang="en-GB" dirty="0">
                <a:solidFill>
                  <a:schemeClr val="bg2">
                    <a:lumMod val="10000"/>
                  </a:schemeClr>
                </a:solidFill>
                <a:latin typeface="Twinkl" panose="02000000000000000000" pitchFamily="2" charset="0"/>
              </a:rPr>
              <a:t>The </a:t>
            </a:r>
            <a:r>
              <a:rPr lang="en-GB" dirty="0" smtClean="0">
                <a:solidFill>
                  <a:schemeClr val="bg2">
                    <a:lumMod val="10000"/>
                  </a:schemeClr>
                </a:solidFill>
                <a:latin typeface="Twinkl" panose="02000000000000000000" pitchFamily="2" charset="0"/>
              </a:rPr>
              <a:t>alien or nonsense </a:t>
            </a:r>
            <a:r>
              <a:rPr lang="en-GB" dirty="0">
                <a:solidFill>
                  <a:schemeClr val="bg2">
                    <a:lumMod val="10000"/>
                  </a:schemeClr>
                </a:solidFill>
                <a:latin typeface="Twinkl" panose="02000000000000000000" pitchFamily="2" charset="0"/>
              </a:rPr>
              <a:t>words will be shown to your child with a picture of an alien. This provides the children with a context for </a:t>
            </a:r>
            <a:r>
              <a:rPr lang="en-GB" dirty="0" smtClean="0">
                <a:solidFill>
                  <a:schemeClr val="bg2">
                    <a:lumMod val="10000"/>
                  </a:schemeClr>
                </a:solidFill>
                <a:latin typeface="Twinkl" panose="02000000000000000000" pitchFamily="2" charset="0"/>
              </a:rPr>
              <a:t>the word </a:t>
            </a:r>
            <a:r>
              <a:rPr lang="en-GB" dirty="0">
                <a:solidFill>
                  <a:schemeClr val="bg2">
                    <a:lumMod val="10000"/>
                  </a:schemeClr>
                </a:solidFill>
                <a:latin typeface="Twinkl" panose="02000000000000000000" pitchFamily="2" charset="0"/>
              </a:rPr>
              <a:t>which is independent from any existing vocabulary they may have. </a:t>
            </a:r>
            <a:r>
              <a:rPr lang="en-GB" dirty="0" smtClean="0">
                <a:solidFill>
                  <a:schemeClr val="bg2">
                    <a:lumMod val="10000"/>
                  </a:schemeClr>
                </a:solidFill>
                <a:latin typeface="Twinkl" panose="02000000000000000000" pitchFamily="2" charset="0"/>
              </a:rPr>
              <a:t>Alien </a:t>
            </a:r>
            <a:r>
              <a:rPr lang="en-GB" dirty="0">
                <a:solidFill>
                  <a:schemeClr val="bg2">
                    <a:lumMod val="10000"/>
                  </a:schemeClr>
                </a:solidFill>
                <a:latin typeface="Twinkl" panose="02000000000000000000" pitchFamily="2" charset="0"/>
              </a:rPr>
              <a:t>words are included because they will be new to all pupils; they do not favour children with a good vocabulary knowledge or visual memory of words. </a:t>
            </a:r>
          </a:p>
        </p:txBody>
      </p:sp>
      <p:pic>
        <p:nvPicPr>
          <p:cNvPr id="4105"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3" y="6716713"/>
            <a:ext cx="582612" cy="84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3"/>
          <p:cNvSpPr>
            <a:spLocks noChangeArrowheads="1"/>
          </p:cNvSpPr>
          <p:nvPr/>
        </p:nvSpPr>
        <p:spPr bwMode="auto">
          <a:xfrm>
            <a:off x="407988" y="401638"/>
            <a:ext cx="6646146" cy="646331"/>
          </a:xfrm>
          <a:prstGeom prst="rect">
            <a:avLst/>
          </a:prstGeom>
          <a:noFill/>
          <a:ln w="38100">
            <a:no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600" dirty="0" smtClean="0">
                <a:solidFill>
                  <a:schemeClr val="accent6"/>
                </a:solidFill>
                <a:latin typeface="Twinkl" panose="02000000000000000000" pitchFamily="2" charset="0"/>
              </a:rPr>
              <a:t>Alien </a:t>
            </a:r>
            <a:r>
              <a:rPr lang="en-GB" altLang="en-US" sz="3600" dirty="0">
                <a:solidFill>
                  <a:schemeClr val="accent6"/>
                </a:solidFill>
                <a:latin typeface="Twinkl" panose="02000000000000000000" pitchFamily="2" charset="0"/>
              </a:rPr>
              <a:t>Words (Nonsense </a:t>
            </a:r>
            <a:r>
              <a:rPr lang="en-GB" altLang="en-US" sz="3600" dirty="0" smtClean="0">
                <a:solidFill>
                  <a:schemeClr val="accent6"/>
                </a:solidFill>
                <a:latin typeface="Twinkl" panose="02000000000000000000" pitchFamily="2" charset="0"/>
              </a:rPr>
              <a:t>Words</a:t>
            </a:r>
            <a:r>
              <a:rPr lang="en-GB" altLang="en-US" sz="3600" dirty="0">
                <a:solidFill>
                  <a:schemeClr val="accent6"/>
                </a:solidFill>
                <a:latin typeface="Twinkl" panose="02000000000000000000" pitchFamily="2" charset="0"/>
              </a:rPr>
              <a:t>)</a:t>
            </a:r>
          </a:p>
        </p:txBody>
      </p:sp>
      <p:pic>
        <p:nvPicPr>
          <p:cNvPr id="2050" name="Picture 2" descr="phonics-screen-alien-words - St James' Primary School, Wetherb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692" y="2903139"/>
            <a:ext cx="2292902" cy="3477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327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6713" y="354013"/>
            <a:ext cx="8420100" cy="7159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Rectangle 1"/>
          <p:cNvSpPr/>
          <p:nvPr/>
        </p:nvSpPr>
        <p:spPr>
          <a:xfrm>
            <a:off x="353219" y="1177925"/>
            <a:ext cx="8429625" cy="532923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algn="just">
              <a:defRPr/>
            </a:pPr>
            <a:r>
              <a:rPr lang="en-GB" dirty="0">
                <a:solidFill>
                  <a:schemeClr val="bg2">
                    <a:lumMod val="10000"/>
                  </a:schemeClr>
                </a:solidFill>
                <a:latin typeface="Twinkl" panose="02000000000000000000" pitchFamily="2" charset="0"/>
              </a:rPr>
              <a:t>By the end of the summer term all schools must report each child's results to their parents. They will also confirm if the child has met the standard threshold. Children who do not achieve the expected level will retake the test when they are in Year 2.</a:t>
            </a:r>
          </a:p>
        </p:txBody>
      </p:sp>
      <p:pic>
        <p:nvPicPr>
          <p:cNvPr id="4105"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3" y="6716713"/>
            <a:ext cx="582612" cy="84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3"/>
          <p:cNvSpPr>
            <a:spLocks noChangeArrowheads="1"/>
          </p:cNvSpPr>
          <p:nvPr/>
        </p:nvSpPr>
        <p:spPr bwMode="auto">
          <a:xfrm>
            <a:off x="407988" y="401638"/>
            <a:ext cx="4515980" cy="646331"/>
          </a:xfrm>
          <a:prstGeom prst="rect">
            <a:avLst/>
          </a:prstGeom>
          <a:noFill/>
          <a:ln w="38100">
            <a:no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600" dirty="0">
                <a:solidFill>
                  <a:schemeClr val="accent6"/>
                </a:solidFill>
                <a:latin typeface="Twinkl" panose="02000000000000000000" pitchFamily="2" charset="0"/>
              </a:rPr>
              <a:t>Reporting to Parents </a:t>
            </a:r>
          </a:p>
        </p:txBody>
      </p:sp>
      <p:grpSp>
        <p:nvGrpSpPr>
          <p:cNvPr id="6" name="Group 5"/>
          <p:cNvGrpSpPr/>
          <p:nvPr/>
        </p:nvGrpSpPr>
        <p:grpSpPr>
          <a:xfrm>
            <a:off x="2224825" y="3090333"/>
            <a:ext cx="4694350" cy="2950632"/>
            <a:chOff x="2165556" y="2861733"/>
            <a:chExt cx="5260097" cy="3306232"/>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7484" y="3840874"/>
              <a:ext cx="3075450" cy="2327091"/>
            </a:xfrm>
            <a:prstGeom prst="rect">
              <a:avLst/>
            </a:prstGeom>
          </p:spPr>
        </p:pic>
        <p:sp>
          <p:nvSpPr>
            <p:cNvPr id="5" name="Oval Callout 4"/>
            <p:cNvSpPr/>
            <p:nvPr/>
          </p:nvSpPr>
          <p:spPr>
            <a:xfrm>
              <a:off x="4258733" y="2861733"/>
              <a:ext cx="829734" cy="558800"/>
            </a:xfrm>
            <a:prstGeom prst="wedgeEllipseCallout">
              <a:avLst>
                <a:gd name="adj1" fmla="val 595"/>
                <a:gd name="adj2" fmla="val 8977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Callout 12"/>
            <p:cNvSpPr/>
            <p:nvPr/>
          </p:nvSpPr>
          <p:spPr>
            <a:xfrm rot="19671663">
              <a:off x="2788520" y="3434703"/>
              <a:ext cx="829734" cy="558800"/>
            </a:xfrm>
            <a:prstGeom prst="wedgeEllipseCallout">
              <a:avLst>
                <a:gd name="adj1" fmla="val 26492"/>
                <a:gd name="adj2" fmla="val 11050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Callout 14"/>
            <p:cNvSpPr/>
            <p:nvPr/>
          </p:nvSpPr>
          <p:spPr>
            <a:xfrm rot="16975681">
              <a:off x="2030089" y="4656514"/>
              <a:ext cx="829734" cy="558800"/>
            </a:xfrm>
            <a:prstGeom prst="wedgeEllipseCallout">
              <a:avLst>
                <a:gd name="adj1" fmla="val -915"/>
                <a:gd name="adj2" fmla="val 1431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Callout 15"/>
            <p:cNvSpPr/>
            <p:nvPr/>
          </p:nvSpPr>
          <p:spPr>
            <a:xfrm rot="1928337" flipH="1">
              <a:off x="5977785" y="3275838"/>
              <a:ext cx="829734" cy="558800"/>
            </a:xfrm>
            <a:prstGeom prst="wedgeEllipseCallout">
              <a:avLst>
                <a:gd name="adj1" fmla="val 26492"/>
                <a:gd name="adj2" fmla="val 11050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Callout 16"/>
            <p:cNvSpPr/>
            <p:nvPr/>
          </p:nvSpPr>
          <p:spPr>
            <a:xfrm rot="4624319" flipH="1">
              <a:off x="6731386" y="4815301"/>
              <a:ext cx="829734" cy="558800"/>
            </a:xfrm>
            <a:prstGeom prst="wedgeEllipseCallout">
              <a:avLst>
                <a:gd name="adj1" fmla="val -915"/>
                <a:gd name="adj2" fmla="val 1431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736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6713" y="354013"/>
            <a:ext cx="8420100" cy="7159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Rectangle 1"/>
          <p:cNvSpPr/>
          <p:nvPr/>
        </p:nvSpPr>
        <p:spPr>
          <a:xfrm>
            <a:off x="353219" y="1177925"/>
            <a:ext cx="8429625" cy="532923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algn="just">
              <a:defRPr/>
            </a:pPr>
            <a:r>
              <a:rPr lang="en-GB" dirty="0">
                <a:solidFill>
                  <a:schemeClr val="bg2">
                    <a:lumMod val="10000"/>
                  </a:schemeClr>
                </a:solidFill>
                <a:latin typeface="Twinkl" panose="02000000000000000000" pitchFamily="2" charset="0"/>
              </a:rPr>
              <a:t>Results from the check will be used by schools to analyse their own performance and for Ofsted to use in inspections.</a:t>
            </a:r>
          </a:p>
        </p:txBody>
      </p:sp>
      <p:pic>
        <p:nvPicPr>
          <p:cNvPr id="4105"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3" y="6716713"/>
            <a:ext cx="582612" cy="84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3"/>
          <p:cNvSpPr>
            <a:spLocks noChangeArrowheads="1"/>
          </p:cNvSpPr>
          <p:nvPr/>
        </p:nvSpPr>
        <p:spPr bwMode="auto">
          <a:xfrm>
            <a:off x="407988" y="401638"/>
            <a:ext cx="5602816" cy="646331"/>
          </a:xfrm>
          <a:prstGeom prst="rect">
            <a:avLst/>
          </a:prstGeom>
          <a:noFill/>
          <a:ln w="38100">
            <a:no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600" dirty="0">
                <a:solidFill>
                  <a:schemeClr val="accent6"/>
                </a:solidFill>
                <a:latin typeface="Twinkl" panose="02000000000000000000" pitchFamily="2" charset="0"/>
              </a:rPr>
              <a:t>How </a:t>
            </a:r>
            <a:r>
              <a:rPr lang="en-GB" altLang="en-US" sz="3600" dirty="0" smtClean="0">
                <a:solidFill>
                  <a:schemeClr val="accent6"/>
                </a:solidFill>
                <a:latin typeface="Twinkl" panose="02000000000000000000" pitchFamily="2" charset="0"/>
              </a:rPr>
              <a:t>Are the </a:t>
            </a:r>
            <a:r>
              <a:rPr lang="en-GB" altLang="en-US" sz="3600" dirty="0">
                <a:solidFill>
                  <a:schemeClr val="accent6"/>
                </a:solidFill>
                <a:latin typeface="Twinkl" panose="02000000000000000000" pitchFamily="2" charset="0"/>
              </a:rPr>
              <a:t>Results Used?</a:t>
            </a:r>
          </a:p>
        </p:txBody>
      </p:sp>
      <p:pic>
        <p:nvPicPr>
          <p:cNvPr id="3" name="Picture 2"/>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510086" y="2929467"/>
            <a:ext cx="2123828" cy="2667529"/>
          </a:xfrm>
          <a:prstGeom prst="rect">
            <a:avLst/>
          </a:prstGeom>
        </p:spPr>
      </p:pic>
    </p:spTree>
    <p:extLst>
      <p:ext uri="{BB962C8B-B14F-4D97-AF65-F5344CB8AC3E}">
        <p14:creationId xmlns:p14="http://schemas.microsoft.com/office/powerpoint/2010/main" val="3957317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2744" y="332007"/>
            <a:ext cx="8420100" cy="7159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Rectangle 1"/>
          <p:cNvSpPr/>
          <p:nvPr/>
        </p:nvSpPr>
        <p:spPr>
          <a:xfrm>
            <a:off x="353219" y="1177925"/>
            <a:ext cx="8429625" cy="532923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576000" bIns="216000"/>
          <a:lstStyle/>
          <a:p>
            <a:pPr marL="285750" indent="-192088" algn="just">
              <a:buFont typeface="Arial" panose="020B0604020202020204" pitchFamily="34" charset="0"/>
              <a:buChar char="•"/>
              <a:defRPr/>
            </a:pPr>
            <a:r>
              <a:rPr lang="en-GB" dirty="0">
                <a:solidFill>
                  <a:schemeClr val="bg2">
                    <a:lumMod val="10000"/>
                  </a:schemeClr>
                </a:solidFill>
                <a:latin typeface="Twinkl" panose="02000000000000000000" pitchFamily="2" charset="0"/>
              </a:rPr>
              <a:t>Play lots of sound and listening games with your child</a:t>
            </a:r>
            <a:r>
              <a:rPr lang="en-GB" dirty="0" smtClean="0">
                <a:solidFill>
                  <a:schemeClr val="bg2">
                    <a:lumMod val="10000"/>
                  </a:schemeClr>
                </a:solidFill>
                <a:latin typeface="Twinkl" panose="02000000000000000000" pitchFamily="2" charset="0"/>
              </a:rPr>
              <a:t>.</a:t>
            </a:r>
          </a:p>
          <a:p>
            <a:pPr marL="285750" indent="-192088" algn="just">
              <a:buFont typeface="Arial" panose="020B0604020202020204" pitchFamily="34" charset="0"/>
              <a:buChar char="•"/>
              <a:defRPr/>
            </a:pPr>
            <a:endParaRPr lang="en-GB" dirty="0">
              <a:solidFill>
                <a:schemeClr val="bg2">
                  <a:lumMod val="10000"/>
                </a:schemeClr>
              </a:solidFill>
              <a:latin typeface="Twinkl" panose="02000000000000000000" pitchFamily="2" charset="0"/>
            </a:endParaRPr>
          </a:p>
          <a:p>
            <a:pPr marL="285750" indent="-192088" algn="just">
              <a:buFont typeface="Arial" panose="020B0604020202020204" pitchFamily="34" charset="0"/>
              <a:buChar char="•"/>
              <a:defRPr/>
            </a:pPr>
            <a:r>
              <a:rPr lang="en-GB" dirty="0">
                <a:solidFill>
                  <a:schemeClr val="bg2">
                    <a:lumMod val="10000"/>
                  </a:schemeClr>
                </a:solidFill>
                <a:latin typeface="Twinkl" panose="02000000000000000000" pitchFamily="2" charset="0"/>
              </a:rPr>
              <a:t>Read as much as possible to and with your </a:t>
            </a:r>
            <a:r>
              <a:rPr lang="en-GB" dirty="0" smtClean="0">
                <a:solidFill>
                  <a:schemeClr val="bg2">
                    <a:lumMod val="10000"/>
                  </a:schemeClr>
                </a:solidFill>
                <a:latin typeface="Twinkl" panose="02000000000000000000" pitchFamily="2" charset="0"/>
              </a:rPr>
              <a:t>child.</a:t>
            </a:r>
          </a:p>
          <a:p>
            <a:pPr marL="285750" indent="-192088" algn="just">
              <a:buFont typeface="Arial" panose="020B0604020202020204" pitchFamily="34" charset="0"/>
              <a:buChar char="•"/>
              <a:defRPr/>
            </a:pPr>
            <a:endParaRPr lang="en-GB" dirty="0">
              <a:solidFill>
                <a:schemeClr val="bg2">
                  <a:lumMod val="10000"/>
                </a:schemeClr>
              </a:solidFill>
              <a:latin typeface="Twinkl" panose="02000000000000000000" pitchFamily="2" charset="0"/>
            </a:endParaRPr>
          </a:p>
          <a:p>
            <a:pPr marL="285750" indent="-192088" algn="just">
              <a:buFont typeface="Arial" panose="020B0604020202020204" pitchFamily="34" charset="0"/>
              <a:buChar char="•"/>
              <a:defRPr/>
            </a:pPr>
            <a:r>
              <a:rPr lang="en-GB" dirty="0">
                <a:solidFill>
                  <a:schemeClr val="bg2">
                    <a:lumMod val="10000"/>
                  </a:schemeClr>
                </a:solidFill>
                <a:latin typeface="Twinkl" panose="02000000000000000000" pitchFamily="2" charset="0"/>
              </a:rPr>
              <a:t>Encourage and praise – get them to have a ‘good guess</a:t>
            </a:r>
            <a:r>
              <a:rPr lang="en-GB" dirty="0" smtClean="0">
                <a:solidFill>
                  <a:schemeClr val="bg2">
                    <a:lumMod val="10000"/>
                  </a:schemeClr>
                </a:solidFill>
                <a:latin typeface="Twinkl" panose="02000000000000000000" pitchFamily="2" charset="0"/>
              </a:rPr>
              <a:t>’.</a:t>
            </a:r>
          </a:p>
          <a:p>
            <a:pPr marL="285750" indent="-192088" algn="just">
              <a:buFont typeface="Arial" panose="020B0604020202020204" pitchFamily="34" charset="0"/>
              <a:buChar char="•"/>
              <a:defRPr/>
            </a:pPr>
            <a:endParaRPr lang="en-GB" dirty="0">
              <a:solidFill>
                <a:schemeClr val="bg2">
                  <a:lumMod val="10000"/>
                </a:schemeClr>
              </a:solidFill>
              <a:latin typeface="Twinkl" panose="02000000000000000000" pitchFamily="2" charset="0"/>
            </a:endParaRPr>
          </a:p>
          <a:p>
            <a:pPr marL="285750" indent="-192088" algn="just">
              <a:buFont typeface="Arial" panose="020B0604020202020204" pitchFamily="34" charset="0"/>
              <a:buChar char="•"/>
              <a:defRPr/>
            </a:pPr>
            <a:r>
              <a:rPr lang="en-GB" dirty="0" smtClean="0">
                <a:solidFill>
                  <a:schemeClr val="bg2">
                    <a:lumMod val="10000"/>
                  </a:schemeClr>
                </a:solidFill>
                <a:latin typeface="Twinkl" panose="02000000000000000000" pitchFamily="2" charset="0"/>
              </a:rPr>
              <a:t>If your child is struggling to decode a word, help them by encouraging them to say each sound in the word from left to right.</a:t>
            </a:r>
          </a:p>
          <a:p>
            <a:pPr marL="285750" indent="-192088" algn="just">
              <a:buFont typeface="Arial" panose="020B0604020202020204" pitchFamily="34" charset="0"/>
              <a:buChar char="•"/>
              <a:defRPr/>
            </a:pPr>
            <a:endParaRPr lang="en-GB" dirty="0" smtClean="0">
              <a:solidFill>
                <a:schemeClr val="bg2">
                  <a:lumMod val="10000"/>
                </a:schemeClr>
              </a:solidFill>
              <a:latin typeface="Twinkl" panose="02000000000000000000" pitchFamily="2" charset="0"/>
            </a:endParaRPr>
          </a:p>
          <a:p>
            <a:pPr marL="285750" indent="-192088" algn="just">
              <a:buFont typeface="Arial" panose="020B0604020202020204" pitchFamily="34" charset="0"/>
              <a:buChar char="•"/>
              <a:defRPr/>
            </a:pPr>
            <a:r>
              <a:rPr lang="en-GB" dirty="0">
                <a:solidFill>
                  <a:schemeClr val="bg2">
                    <a:lumMod val="10000"/>
                  </a:schemeClr>
                </a:solidFill>
                <a:latin typeface="Twinkl" panose="02000000000000000000" pitchFamily="2" charset="0"/>
              </a:rPr>
              <a:t>Blend the sounds by pointing to each one, e.g. /c/ in cat, /p/ in pat, /ng/ in sing, /</a:t>
            </a:r>
            <a:r>
              <a:rPr lang="en-GB" dirty="0" err="1">
                <a:solidFill>
                  <a:schemeClr val="bg2">
                    <a:lumMod val="10000"/>
                  </a:schemeClr>
                </a:solidFill>
                <a:latin typeface="Twinkl" panose="02000000000000000000" pitchFamily="2" charset="0"/>
              </a:rPr>
              <a:t>ee</a:t>
            </a:r>
            <a:r>
              <a:rPr lang="en-GB" dirty="0">
                <a:solidFill>
                  <a:schemeClr val="bg2">
                    <a:lumMod val="10000"/>
                  </a:schemeClr>
                </a:solidFill>
                <a:latin typeface="Twinkl" panose="02000000000000000000" pitchFamily="2" charset="0"/>
              </a:rPr>
              <a:t>/ in been</a:t>
            </a:r>
            <a:r>
              <a:rPr lang="en-GB" dirty="0" smtClean="0">
                <a:solidFill>
                  <a:schemeClr val="bg2">
                    <a:lumMod val="10000"/>
                  </a:schemeClr>
                </a:solidFill>
                <a:latin typeface="Twinkl" panose="02000000000000000000" pitchFamily="2" charset="0"/>
              </a:rPr>
              <a:t>. Next </a:t>
            </a:r>
            <a:r>
              <a:rPr lang="en-GB" dirty="0">
                <a:solidFill>
                  <a:schemeClr val="bg2">
                    <a:lumMod val="10000"/>
                  </a:schemeClr>
                </a:solidFill>
                <a:latin typeface="Twinkl" panose="02000000000000000000" pitchFamily="2" charset="0"/>
              </a:rPr>
              <a:t>move your finger under the whole word as you say it</a:t>
            </a:r>
            <a:r>
              <a:rPr lang="en-GB" dirty="0" smtClean="0">
                <a:solidFill>
                  <a:schemeClr val="bg2">
                    <a:lumMod val="10000"/>
                  </a:schemeClr>
                </a:solidFill>
                <a:latin typeface="Twinkl" panose="02000000000000000000" pitchFamily="2" charset="0"/>
              </a:rPr>
              <a:t>.</a:t>
            </a:r>
          </a:p>
          <a:p>
            <a:pPr marL="285750" indent="-192088" algn="just">
              <a:buFont typeface="Arial" panose="020B0604020202020204" pitchFamily="34" charset="0"/>
              <a:buChar char="•"/>
              <a:defRPr/>
            </a:pPr>
            <a:endParaRPr lang="en-GB" dirty="0">
              <a:solidFill>
                <a:schemeClr val="bg2">
                  <a:lumMod val="10000"/>
                </a:schemeClr>
              </a:solidFill>
              <a:latin typeface="Twinkl" panose="02000000000000000000" pitchFamily="2" charset="0"/>
            </a:endParaRPr>
          </a:p>
          <a:p>
            <a:pPr marL="285750" indent="-192088" algn="just">
              <a:buFont typeface="Arial" panose="020B0604020202020204" pitchFamily="34" charset="0"/>
              <a:buChar char="•"/>
              <a:defRPr/>
            </a:pPr>
            <a:r>
              <a:rPr lang="en-GB" dirty="0">
                <a:solidFill>
                  <a:schemeClr val="bg2">
                    <a:lumMod val="10000"/>
                  </a:schemeClr>
                </a:solidFill>
                <a:latin typeface="Twinkl" panose="02000000000000000000" pitchFamily="2" charset="0"/>
              </a:rPr>
              <a:t>Discuss the meaning of words if your child does not know what they have read.</a:t>
            </a:r>
          </a:p>
        </p:txBody>
      </p:sp>
      <p:pic>
        <p:nvPicPr>
          <p:cNvPr id="4105"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3" y="6716713"/>
            <a:ext cx="582612" cy="84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3"/>
          <p:cNvSpPr>
            <a:spLocks noChangeArrowheads="1"/>
          </p:cNvSpPr>
          <p:nvPr/>
        </p:nvSpPr>
        <p:spPr bwMode="auto">
          <a:xfrm>
            <a:off x="407988" y="401638"/>
            <a:ext cx="7659917" cy="646331"/>
          </a:xfrm>
          <a:prstGeom prst="rect">
            <a:avLst/>
          </a:prstGeom>
          <a:noFill/>
          <a:ln w="38100">
            <a:no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600" dirty="0">
                <a:solidFill>
                  <a:schemeClr val="accent6"/>
                </a:solidFill>
                <a:latin typeface="Twinkl" panose="02000000000000000000" pitchFamily="2" charset="0"/>
              </a:rPr>
              <a:t>How Can I Help My Child </a:t>
            </a:r>
            <a:r>
              <a:rPr lang="en-GB" altLang="en-US" sz="3600" dirty="0" smtClean="0">
                <a:solidFill>
                  <a:schemeClr val="accent6"/>
                </a:solidFill>
                <a:latin typeface="Twinkl" panose="02000000000000000000" pitchFamily="2" charset="0"/>
              </a:rPr>
              <a:t>at </a:t>
            </a:r>
            <a:r>
              <a:rPr lang="en-GB" altLang="en-US" sz="3600" dirty="0">
                <a:solidFill>
                  <a:schemeClr val="accent6"/>
                </a:solidFill>
                <a:latin typeface="Twinkl" panose="02000000000000000000" pitchFamily="2" charset="0"/>
              </a:rPr>
              <a:t>Home?</a:t>
            </a:r>
          </a:p>
        </p:txBody>
      </p:sp>
    </p:spTree>
    <p:extLst>
      <p:ext uri="{BB962C8B-B14F-4D97-AF65-F5344CB8AC3E}">
        <p14:creationId xmlns:p14="http://schemas.microsoft.com/office/powerpoint/2010/main" val="3362410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1256</TotalTime>
  <Words>506</Words>
  <Application>Microsoft Office PowerPoint</Application>
  <PresentationFormat>On-screen Show (4:3)</PresentationFormat>
  <Paragraphs>34</Paragraphs>
  <Slides>10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Calibri</vt:lpstr>
      <vt:lpstr>Twinkl</vt:lpstr>
      <vt:lpstr>Sassoon Infant Md</vt:lpstr>
      <vt:lpstr>Arial</vt:lpstr>
      <vt:lpstr>Sassoon Infant Rg</vt:lpstr>
      <vt:lpstr>Office Theme</vt:lpstr>
      <vt:lpstr>PowerPoint Presentation</vt:lpstr>
      <vt:lpstr>PowerPoint Presentation</vt:lpstr>
      <vt:lpstr>Little Wandle Letters and Sounds Revised</vt:lpstr>
      <vt:lpstr>PowerPoint Presentation</vt:lpstr>
      <vt:lpstr>PowerPoint Presentation</vt:lpstr>
      <vt:lpstr>PowerPoint Presentation</vt:lpstr>
      <vt:lpstr>PowerPoint Presentation</vt:lpstr>
      <vt:lpstr>PowerPoint Presentation</vt:lpstr>
      <vt:lpstr>PowerPoint Presentation</vt:lpstr>
      <vt:lpstr>Any questions?     Link to past papers:    https://www.gov.uk/government/collections/national-curriculum-assessments-past-test-materials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Elizabeth Anthony</cp:lastModifiedBy>
  <cp:revision>132</cp:revision>
  <dcterms:created xsi:type="dcterms:W3CDTF">2014-10-01T16:09:27Z</dcterms:created>
  <dcterms:modified xsi:type="dcterms:W3CDTF">2025-03-20T09:36:27Z</dcterms:modified>
</cp:coreProperties>
</file>